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hmUISNwhF4kpLMGFBi3vYPu3I1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3" name="Google Shape;19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Maxwell Kilman</a:t>
            </a:r>
            <a:endParaRPr/>
          </a:p>
          <a:p>
            <a:pPr indent="0" lvl="0" marL="0" marR="0" rtl="0" algn="l">
              <a:spcBef>
                <a:spcPts val="0"/>
              </a:spcBef>
              <a:spcAft>
                <a:spcPts val="0"/>
              </a:spcAft>
              <a:buNone/>
            </a:pPr>
            <a:r>
              <a:rPr lang="en-US"/>
              <a:t>October 15, 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Describe how data were processed</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You need to present your data wrangling process using key phrases and flowcharts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data wrangling related notebooks,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b="1" lang="en-US" sz="900">
                <a:solidFill>
                  <a:schemeClr val="dk1"/>
                </a:solidFill>
              </a:rPr>
              <a:t>Scatter Plot: Flight Number vs. Launch Site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Visualizes the distribution of launches across different sites over time.</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900">
                <a:solidFill>
                  <a:schemeClr val="dk1"/>
                </a:solidFill>
              </a:rPr>
              <a:t>Scatter Plot: Payload vs. Launch Site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Shows the relationship between payload mass and launch sites.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900">
                <a:solidFill>
                  <a:schemeClr val="dk1"/>
                </a:solidFill>
              </a:rPr>
              <a:t>Bar Chart: Success Rate by Orbit Type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Displays the success rate of missions based on orbit type.</a:t>
            </a:r>
            <a:endParaRPr sz="900">
              <a:solidFill>
                <a:schemeClr val="dk1"/>
              </a:solidFill>
            </a:endParaRPr>
          </a:p>
          <a:p>
            <a:pPr indent="0" lvl="0" marL="0" rtl="0" algn="l">
              <a:lnSpc>
                <a:spcPct val="115000"/>
              </a:lnSpc>
              <a:spcBef>
                <a:spcPts val="1200"/>
              </a:spcBef>
              <a:spcAft>
                <a:spcPts val="0"/>
              </a:spcAft>
              <a:buNone/>
            </a:pPr>
            <a:r>
              <a:rPr b="1" lang="en-US" sz="900">
                <a:solidFill>
                  <a:schemeClr val="dk1"/>
                </a:solidFill>
              </a:rPr>
              <a:t>Scatter Plot: Flight Number vs. Orbit Type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Tracks the types of orbits targeted over the progression of flights.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900">
                <a:solidFill>
                  <a:schemeClr val="dk1"/>
                </a:solidFill>
              </a:rPr>
              <a:t>Scatter Plot: Payload vs. Orbit Type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Visualizes payload mass distribution across different orbit types.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900">
                <a:solidFill>
                  <a:schemeClr val="dk1"/>
                </a:solidFill>
              </a:rPr>
              <a:t>Line Chart: Yearly Average Success Rate</a:t>
            </a:r>
            <a:r>
              <a:rPr lang="en-US"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US" sz="900">
                <a:solidFill>
                  <a:schemeClr val="dk1"/>
                </a:solidFill>
              </a:rPr>
              <a:t>Tracks changes in the yearly average success rate of launches.</a:t>
            </a:r>
            <a:endParaRPr sz="900">
              <a:solidFill>
                <a:schemeClr val="dk1"/>
              </a:solidFill>
            </a:endParaRPr>
          </a:p>
          <a:p>
            <a:pPr indent="0" lvl="0" marL="177800" marR="0" rtl="0" algn="l">
              <a:lnSpc>
                <a:spcPct val="90000"/>
              </a:lnSpc>
              <a:spcBef>
                <a:spcPts val="1200"/>
              </a:spcBef>
              <a:spcAft>
                <a:spcPts val="0"/>
              </a:spcAft>
              <a:buClr>
                <a:schemeClr val="dk1"/>
              </a:buClr>
              <a:buSzPts val="2800"/>
              <a:buFont typeface="Arial"/>
              <a:buNone/>
            </a:pPr>
            <a:r>
              <a:t/>
            </a:r>
            <a:endParaRPr sz="1200"/>
          </a:p>
        </p:txBody>
      </p:sp>
      <p:sp>
        <p:nvSpPr>
          <p:cNvPr id="161" name="Google Shape;161;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Drop Table</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Create New Table</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List Launch Sites</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Filter Sites by Prefix</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Total Payload for NASA</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Average Payload for Booster F9 v1.1</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Boosters with Successful Drone Ship Landings and Payload Between 4000-6000kg</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Count of Successful and Failed Missions</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Maximum Payload of Booster</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Failed 2015 Landings</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Rank Landing Outcomes by Frequency</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Char char="•"/>
            </a:pPr>
            <a:r>
              <a:rPr lang="en-US" sz="1500">
                <a:solidFill>
                  <a:srgbClr val="292929"/>
                </a:solidFill>
              </a:rPr>
              <a:t>https://github.com/MaxHK24/IBM_Capstone/blob/main/SQL_Notebook_for_Peer_Assignment.ipynb</a:t>
            </a:r>
            <a:endParaRPr sz="15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100">
              <a:solidFill>
                <a:schemeClr val="dk1"/>
              </a:solidFill>
              <a:latin typeface="Calibri"/>
              <a:ea typeface="Calibri"/>
              <a:cs typeface="Calibri"/>
              <a:sym typeface="Calibri"/>
            </a:endParaRPr>
          </a:p>
        </p:txBody>
      </p:sp>
      <p:sp>
        <p:nvSpPr>
          <p:cNvPr id="168" name="Google Shape;168;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map objects such as markers, circles, lines, etc. you created and added to a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why you added those objects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interactive map with Folium map,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what plots/graphs and interactions you have added to a dashboard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why you added those plots and interactions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Plotly Dash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2" name="Google Shape;182;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how you built, evaluated, improved, and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You need present your model development process using key phrases and flowchart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predictive analysis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9" name="Google Shape;189;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6" name="Google Shape;196;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 name="Google Shape;208;p18"/>
          <p:cNvSpPr txBox="1"/>
          <p:nvPr>
            <p:ph idx="1" type="body"/>
          </p:nvPr>
        </p:nvSpPr>
        <p:spPr>
          <a:xfrm>
            <a:off x="864978" y="2057400"/>
            <a:ext cx="105156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a:t>Blue dots indicate failed launches. Orange dots indicate successful launches. Overall, CCAFS SLC 40 has about half of all launches, although the other two launch sites have higher success rates. At all three launch sites there is a positive correlation between flight number and success rate.</a:t>
            </a:r>
            <a:endParaRPr/>
          </a:p>
        </p:txBody>
      </p:sp>
      <p:sp>
        <p:nvSpPr>
          <p:cNvPr id="209" name="Google Shape;20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0" name="Google Shape;210;p18"/>
          <p:cNvPicPr preferRelativeResize="0"/>
          <p:nvPr/>
        </p:nvPicPr>
        <p:blipFill>
          <a:blip r:embed="rId4">
            <a:alphaModFix/>
          </a:blip>
          <a:stretch>
            <a:fillRect/>
          </a:stretch>
        </p:blipFill>
        <p:spPr>
          <a:xfrm>
            <a:off x="0" y="3429003"/>
            <a:ext cx="121920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 name="Google Shape;216;p19"/>
          <p:cNvSpPr txBox="1"/>
          <p:nvPr>
            <p:ph idx="1" type="body"/>
          </p:nvPr>
        </p:nvSpPr>
        <p:spPr>
          <a:xfrm>
            <a:off x="769982" y="2069750"/>
            <a:ext cx="105156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Blue = failed launch. Orange = successful launch. There is a correlation between higher payload mass and launch success; this persists across all launch sites. Launches with payload mass &gt; 7000 kg were overwhelmingly successful. Notably, however, KSC LC 39A succeeded in all launches of payloads &lt; 5500 kg.</a:t>
            </a:r>
            <a:endParaRPr/>
          </a:p>
        </p:txBody>
      </p:sp>
      <p:sp>
        <p:nvSpPr>
          <p:cNvPr id="217" name="Google Shape;21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18" name="Google Shape;218;p19"/>
          <p:cNvPicPr preferRelativeResize="0"/>
          <p:nvPr/>
        </p:nvPicPr>
        <p:blipFill rotWithShape="1">
          <a:blip r:embed="rId4">
            <a:alphaModFix/>
          </a:blip>
          <a:srcRect b="0" l="0" r="0" t="0"/>
          <a:stretch/>
        </p:blipFill>
        <p:spPr>
          <a:xfrm>
            <a:off x="0" y="3973650"/>
            <a:ext cx="12192000" cy="29290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 name="Google Shape;224;p20"/>
          <p:cNvSpPr txBox="1"/>
          <p:nvPr>
            <p:ph idx="1" type="body"/>
          </p:nvPr>
        </p:nvSpPr>
        <p:spPr>
          <a:xfrm>
            <a:off x="769982" y="2082125"/>
            <a:ext cx="105156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1700"/>
              <a:t>The y-axis represents percentage success rate divided by 100, i.e. 1.0 represents a 100% success rate. </a:t>
            </a:r>
            <a:r>
              <a:rPr lang="en-US" sz="1700">
                <a:solidFill>
                  <a:schemeClr val="dk1"/>
                </a:solidFill>
              </a:rPr>
              <a:t>The ES-L1, GEO, HEO, and SSO orbits all had a 100% success rate. Conversely, SO had a 0% success rate. All other orbits’ success rates ranged between 50% and 85%.</a:t>
            </a:r>
            <a:endParaRPr sz="1700"/>
          </a:p>
        </p:txBody>
      </p:sp>
      <p:sp>
        <p:nvSpPr>
          <p:cNvPr id="225" name="Google Shape;225;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6" name="Google Shape;226;p20"/>
          <p:cNvPicPr preferRelativeResize="0"/>
          <p:nvPr/>
        </p:nvPicPr>
        <p:blipFill>
          <a:blip r:embed="rId4">
            <a:alphaModFix/>
          </a:blip>
          <a:stretch>
            <a:fillRect/>
          </a:stretch>
        </p:blipFill>
        <p:spPr>
          <a:xfrm>
            <a:off x="2424150" y="4286250"/>
            <a:ext cx="7343726"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1"/>
          <p:cNvSpPr txBox="1"/>
          <p:nvPr>
            <p:ph idx="1" type="body"/>
          </p:nvPr>
        </p:nvSpPr>
        <p:spPr>
          <a:xfrm>
            <a:off x="769982" y="2069750"/>
            <a:ext cx="105156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Blue = failed launch. Orange = successful launch. The positive correlation between flight number and success rate persists across all orbit classes, though GTO is a notable outlier in how weak the correlation is. The correlation is strongest for LEO.</a:t>
            </a:r>
            <a:endParaRPr/>
          </a:p>
        </p:txBody>
      </p:sp>
      <p:sp>
        <p:nvSpPr>
          <p:cNvPr id="233" name="Google Shape;233;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4" name="Google Shape;234;p21"/>
          <p:cNvPicPr preferRelativeResize="0"/>
          <p:nvPr/>
        </p:nvPicPr>
        <p:blipFill>
          <a:blip r:embed="rId4">
            <a:alphaModFix/>
          </a:blip>
          <a:stretch>
            <a:fillRect/>
          </a:stretch>
        </p:blipFill>
        <p:spPr>
          <a:xfrm>
            <a:off x="0" y="4518411"/>
            <a:ext cx="12192000" cy="23395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22"/>
          <p:cNvSpPr txBox="1"/>
          <p:nvPr>
            <p:ph idx="1" type="body"/>
          </p:nvPr>
        </p:nvSpPr>
        <p:spPr>
          <a:xfrm>
            <a:off x="769981" y="2057400"/>
            <a:ext cx="105156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Most orbits (particularly LEO, ISS, and PO) exhibit a positive correlation between payload mass and success rate. However, this trend is reversed for GTO.</a:t>
            </a:r>
            <a:endParaRPr/>
          </a:p>
        </p:txBody>
      </p:sp>
      <p:sp>
        <p:nvSpPr>
          <p:cNvPr id="241" name="Google Shape;241;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2" name="Google Shape;242;p22"/>
          <p:cNvPicPr preferRelativeResize="0"/>
          <p:nvPr/>
        </p:nvPicPr>
        <p:blipFill>
          <a:blip r:embed="rId4">
            <a:alphaModFix/>
          </a:blip>
          <a:stretch>
            <a:fillRect/>
          </a:stretch>
        </p:blipFill>
        <p:spPr>
          <a:xfrm>
            <a:off x="0" y="3773463"/>
            <a:ext cx="12192000" cy="308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From 2010, the success rate continually either increased or plateaued on an annual basis until 2018; it has fluctuated considerably since then.</a:t>
            </a:r>
            <a:endParaRPr/>
          </a:p>
        </p:txBody>
      </p:sp>
      <p:sp>
        <p:nvSpPr>
          <p:cNvPr id="249" name="Google Shape;249;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0" name="Google Shape;250;p23"/>
          <p:cNvPicPr preferRelativeResize="0"/>
          <p:nvPr/>
        </p:nvPicPr>
        <p:blipFill>
          <a:blip r:embed="rId4">
            <a:alphaModFix/>
          </a:blip>
          <a:stretch>
            <a:fillRect/>
          </a:stretch>
        </p:blipFill>
        <p:spPr>
          <a:xfrm>
            <a:off x="6696087" y="1875299"/>
            <a:ext cx="5495925" cy="4200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6" name="Google Shape;256;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query counts the number of launches for each unique Launch_Site in the SPACEXTABLE and then from the subquery only selects the Launch_Site columns</a:t>
            </a:r>
            <a:endParaRPr/>
          </a:p>
        </p:txBody>
      </p:sp>
      <p:sp>
        <p:nvSpPr>
          <p:cNvPr id="257" name="Google Shape;25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8" name="Google Shape;258;p24"/>
          <p:cNvPicPr preferRelativeResize="0"/>
          <p:nvPr/>
        </p:nvPicPr>
        <p:blipFill>
          <a:blip r:embed="rId4">
            <a:alphaModFix/>
          </a:blip>
          <a:stretch>
            <a:fillRect/>
          </a:stretch>
        </p:blipFill>
        <p:spPr>
          <a:xfrm>
            <a:off x="581025" y="2983363"/>
            <a:ext cx="11029950" cy="311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 told the query to iterate the rows of SPACEXTBL and select each successive row for which the Launch_Site </a:t>
            </a:r>
            <a:r>
              <a:rPr lang="en-US" sz="2200">
                <a:solidFill>
                  <a:srgbClr val="292929"/>
                </a:solidFill>
              </a:rPr>
              <a:t>column entry started with ‘CCA’ until it had selected a maximum of five rows.</a:t>
            </a:r>
            <a:endParaRPr/>
          </a:p>
        </p:txBody>
      </p:sp>
      <p:sp>
        <p:nvSpPr>
          <p:cNvPr id="265" name="Google Shape;26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6" name="Google Shape;266;p25"/>
          <p:cNvPicPr preferRelativeResize="0"/>
          <p:nvPr/>
        </p:nvPicPr>
        <p:blipFill>
          <a:blip r:embed="rId4">
            <a:alphaModFix/>
          </a:blip>
          <a:stretch>
            <a:fillRect/>
          </a:stretch>
        </p:blipFill>
        <p:spPr>
          <a:xfrm>
            <a:off x="0" y="3865760"/>
            <a:ext cx="12192001" cy="17840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 use a subquery to first select the payload masses for those launches whose customer is “NASA (CRS)” and then summate them in the outer query</a:t>
            </a:r>
            <a:endParaRPr/>
          </a:p>
        </p:txBody>
      </p:sp>
      <p:sp>
        <p:nvSpPr>
          <p:cNvPr id="273" name="Google Shape;2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4" name="Google Shape;274;p26"/>
          <p:cNvPicPr preferRelativeResize="0"/>
          <p:nvPr/>
        </p:nvPicPr>
        <p:blipFill>
          <a:blip r:embed="rId4">
            <a:alphaModFix/>
          </a:blip>
          <a:stretch>
            <a:fillRect/>
          </a:stretch>
        </p:blipFill>
        <p:spPr>
          <a:xfrm>
            <a:off x="676275" y="3367088"/>
            <a:ext cx="10839450" cy="2809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p27"/>
          <p:cNvSpPr txBox="1"/>
          <p:nvPr>
            <p:ph idx="1" type="body"/>
          </p:nvPr>
        </p:nvSpPr>
        <p:spPr>
          <a:xfrm>
            <a:off x="770000" y="1825625"/>
            <a:ext cx="9745500" cy="5032500"/>
          </a:xfrm>
          <a:prstGeom prst="rect">
            <a:avLst/>
          </a:prstGeom>
          <a:noFill/>
          <a:ln>
            <a:noFill/>
          </a:ln>
        </p:spPr>
        <p:txBody>
          <a:bodyPr anchorCtr="0" anchor="t" bIns="45700" lIns="91425" spcFirstLastPara="1" rIns="91425" wrap="square" tIns="45700">
            <a:normAutofit lnSpcReduction="10000"/>
          </a:bodyPr>
          <a:lstStyle/>
          <a:p>
            <a:pPr indent="0" lvl="0" marL="457200" marR="0" rtl="0" algn="l">
              <a:lnSpc>
                <a:spcPct val="100000"/>
              </a:lnSpc>
              <a:spcBef>
                <a:spcPts val="0"/>
              </a:spcBef>
              <a:spcAft>
                <a:spcPts val="0"/>
              </a:spcAft>
              <a:buNone/>
            </a:pPr>
            <a:r>
              <a:t/>
            </a:r>
            <a:endParaRPr/>
          </a:p>
          <a:p>
            <a:pPr indent="-228600" lvl="0" marL="228600" marR="0" rtl="0" algn="l">
              <a:lnSpc>
                <a:spcPct val="100000"/>
              </a:lnSpc>
              <a:spcBef>
                <a:spcPts val="1400"/>
              </a:spcBef>
              <a:spcAft>
                <a:spcPts val="0"/>
              </a:spcAft>
              <a:buClr>
                <a:srgbClr val="292929"/>
              </a:buClr>
              <a:buSzPts val="2200"/>
              <a:buFont typeface="Arial"/>
              <a:buChar char="•"/>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Query: SELECT AVG(PAYLOAD_MASS__KG_) AS avg_payload_mass FROM ( SELECT PAYLOAD_MASS__KG_ FROM SPACEXTABLE WHERE Booster_Version = 'F9 v1.1'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explanation: inner query selects payload mass from all records where the booster version is Falcon 9 v1.1. Outer query then calculates the average of these payload masses.</a:t>
            </a:r>
            <a:endParaRPr sz="2200">
              <a:solidFill>
                <a:srgbClr val="292929"/>
              </a:solidFill>
            </a:endParaRPr>
          </a:p>
        </p:txBody>
      </p:sp>
      <p:sp>
        <p:nvSpPr>
          <p:cNvPr id="281" name="Google Shape;281;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2" name="Google Shape;282;p27"/>
          <p:cNvPicPr preferRelativeResize="0"/>
          <p:nvPr/>
        </p:nvPicPr>
        <p:blipFill>
          <a:blip r:embed="rId4">
            <a:alphaModFix/>
          </a:blip>
          <a:stretch>
            <a:fillRect/>
          </a:stretch>
        </p:blipFill>
        <p:spPr>
          <a:xfrm>
            <a:off x="770000" y="1087712"/>
            <a:ext cx="7015325" cy="30211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sz="2800">
              <a:solidFill>
                <a:srgbClr val="292929"/>
              </a:solidFill>
              <a:latin typeface="Calibri"/>
              <a:ea typeface="Calibri"/>
              <a:cs typeface="Calibri"/>
              <a:sym typeface="Calibri"/>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Query: SELECT min(DATE) FROM SPACEXTBL WHERE Landing_Outcome = 'Success (ground pad)';</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query concatenates the entries in the spacextbl where the outcome value is listed as a successful ground landing, and then chooses that which has the “minimum” (smallest, e.g. earliest) date value</a:t>
            </a:r>
            <a:endParaRPr sz="2200">
              <a:solidFill>
                <a:srgbClr val="292929"/>
              </a:solidFill>
            </a:endParaRPr>
          </a:p>
        </p:txBody>
      </p:sp>
      <p:sp>
        <p:nvSpPr>
          <p:cNvPr id="289" name="Google Shape;289;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0" name="Google Shape;290;p28"/>
          <p:cNvPicPr preferRelativeResize="0"/>
          <p:nvPr/>
        </p:nvPicPr>
        <p:blipFill>
          <a:blip r:embed="rId4">
            <a:alphaModFix/>
          </a:blip>
          <a:stretch>
            <a:fillRect/>
          </a:stretch>
        </p:blipFill>
        <p:spPr>
          <a:xfrm>
            <a:off x="770000" y="1289276"/>
            <a:ext cx="7944774" cy="27886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6" name="Google Shape;296;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a:p>
            <a:pPr indent="0" lvl="0" marL="0" rtl="0" algn="l">
              <a:spcBef>
                <a:spcPts val="0"/>
              </a:spcBef>
              <a:spcAft>
                <a:spcPts val="0"/>
              </a:spcAft>
              <a:buClr>
                <a:schemeClr val="dk1"/>
              </a:buClr>
              <a:buSzPts val="22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solidFill>
                  <a:schemeClr val="dk1"/>
                </a:solidFill>
              </a:rPr>
              <a:t>This query first filters records from the SPACEXTABLE where the landing outcome was a successful drone ship landing (Landing_Outcome = 'Success (drone ship)'). From this it further selects boosters with a payload mass between 4000 and 6000 kg. The final output lists the booster versions that met both conditions, showing successful drone ship landings within the specified payload range.</a:t>
            </a:r>
            <a:endParaRPr/>
          </a:p>
        </p:txBody>
      </p:sp>
      <p:sp>
        <p:nvSpPr>
          <p:cNvPr id="297" name="Google Shape;297;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298" name="Google Shape;298;p29"/>
          <p:cNvSpPr txBox="1"/>
          <p:nvPr/>
        </p:nvSpPr>
        <p:spPr>
          <a:xfrm>
            <a:off x="939450" y="1547400"/>
            <a:ext cx="10446600" cy="1128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50">
                <a:solidFill>
                  <a:srgbClr val="0000FF"/>
                </a:solidFill>
                <a:highlight>
                  <a:srgbClr val="F7F7F7"/>
                </a:highlight>
                <a:latin typeface="Courier New"/>
                <a:ea typeface="Courier New"/>
                <a:cs typeface="Courier New"/>
                <a:sym typeface="Courier New"/>
              </a:rPr>
              <a:t>%sql SELECT</a:t>
            </a:r>
            <a:r>
              <a:rPr lang="en-US" sz="1650">
                <a:solidFill>
                  <a:schemeClr val="dk1"/>
                </a:solidFill>
                <a:highlight>
                  <a:srgbClr val="F7F7F7"/>
                </a:highlight>
                <a:latin typeface="Courier New"/>
                <a:ea typeface="Courier New"/>
                <a:cs typeface="Courier New"/>
                <a:sym typeface="Courier New"/>
              </a:rPr>
              <a:t> Booster_Version </a:t>
            </a:r>
            <a:r>
              <a:rPr lang="en-US" sz="1650">
                <a:solidFill>
                  <a:srgbClr val="0000FF"/>
                </a:solidFill>
                <a:highlight>
                  <a:srgbClr val="F7F7F7"/>
                </a:highlight>
                <a:latin typeface="Courier New"/>
                <a:ea typeface="Courier New"/>
                <a:cs typeface="Courier New"/>
                <a:sym typeface="Courier New"/>
              </a:rPr>
              <a:t>FROM</a:t>
            </a:r>
            <a:r>
              <a:rPr lang="en-US" sz="1650">
                <a:solidFill>
                  <a:schemeClr val="dk1"/>
                </a:solidFill>
                <a:highlight>
                  <a:srgbClr val="F7F7F7"/>
                </a:highlight>
                <a:latin typeface="Courier New"/>
                <a:ea typeface="Courier New"/>
                <a:cs typeface="Courier New"/>
                <a:sym typeface="Courier New"/>
              </a:rPr>
              <a:t> ( </a:t>
            </a:r>
            <a:r>
              <a:rPr lang="en-US" sz="1650">
                <a:solidFill>
                  <a:srgbClr val="0000FF"/>
                </a:solidFill>
                <a:highlight>
                  <a:srgbClr val="F7F7F7"/>
                </a:highlight>
                <a:latin typeface="Courier New"/>
                <a:ea typeface="Courier New"/>
                <a:cs typeface="Courier New"/>
                <a:sym typeface="Courier New"/>
              </a:rPr>
              <a:t>SELECT</a:t>
            </a:r>
            <a:r>
              <a:rPr lang="en-US" sz="1650">
                <a:solidFill>
                  <a:schemeClr val="dk1"/>
                </a:solidFill>
                <a:highlight>
                  <a:srgbClr val="F7F7F7"/>
                </a:highlight>
                <a:latin typeface="Courier New"/>
                <a:ea typeface="Courier New"/>
                <a:cs typeface="Courier New"/>
                <a:sym typeface="Courier New"/>
              </a:rPr>
              <a:t> Booster_Version, PAYLOAD_MASS__KG_, Landing_Outcome </a:t>
            </a:r>
            <a:r>
              <a:rPr lang="en-US" sz="1650">
                <a:solidFill>
                  <a:srgbClr val="0000FF"/>
                </a:solidFill>
                <a:highlight>
                  <a:srgbClr val="F7F7F7"/>
                </a:highlight>
                <a:latin typeface="Courier New"/>
                <a:ea typeface="Courier New"/>
                <a:cs typeface="Courier New"/>
                <a:sym typeface="Courier New"/>
              </a:rPr>
              <a:t>FROM</a:t>
            </a:r>
            <a:r>
              <a:rPr lang="en-US" sz="1650">
                <a:solidFill>
                  <a:schemeClr val="dk1"/>
                </a:solidFill>
                <a:highlight>
                  <a:srgbClr val="F7F7F7"/>
                </a:highlight>
                <a:latin typeface="Courier New"/>
                <a:ea typeface="Courier New"/>
                <a:cs typeface="Courier New"/>
                <a:sym typeface="Courier New"/>
              </a:rPr>
              <a:t> SPACEXTABLE </a:t>
            </a:r>
            <a:r>
              <a:rPr lang="en-US" sz="1650">
                <a:solidFill>
                  <a:srgbClr val="0000FF"/>
                </a:solidFill>
                <a:highlight>
                  <a:srgbClr val="F7F7F7"/>
                </a:highlight>
                <a:latin typeface="Courier New"/>
                <a:ea typeface="Courier New"/>
                <a:cs typeface="Courier New"/>
                <a:sym typeface="Courier New"/>
              </a:rPr>
              <a:t>WHERE</a:t>
            </a:r>
            <a:r>
              <a:rPr lang="en-US" sz="1650">
                <a:solidFill>
                  <a:schemeClr val="dk1"/>
                </a:solidFill>
                <a:highlight>
                  <a:srgbClr val="F7F7F7"/>
                </a:highlight>
                <a:latin typeface="Courier New"/>
                <a:ea typeface="Courier New"/>
                <a:cs typeface="Courier New"/>
                <a:sym typeface="Courier New"/>
              </a:rPr>
              <a:t> Landing_Outcome </a:t>
            </a:r>
            <a:r>
              <a:rPr lang="en-US" sz="1650">
                <a:solidFill>
                  <a:srgbClr val="778899"/>
                </a:solidFill>
                <a:highlight>
                  <a:srgbClr val="F7F7F7"/>
                </a:highlight>
                <a:latin typeface="Courier New"/>
                <a:ea typeface="Courier New"/>
                <a:cs typeface="Courier New"/>
                <a:sym typeface="Courier New"/>
              </a:rPr>
              <a:t>=</a:t>
            </a:r>
            <a:r>
              <a:rPr lang="en-US" sz="1650">
                <a:solidFill>
                  <a:schemeClr val="dk1"/>
                </a:solidFill>
                <a:highlight>
                  <a:srgbClr val="F7F7F7"/>
                </a:highlight>
                <a:latin typeface="Courier New"/>
                <a:ea typeface="Courier New"/>
                <a:cs typeface="Courier New"/>
                <a:sym typeface="Courier New"/>
              </a:rPr>
              <a:t> </a:t>
            </a:r>
            <a:r>
              <a:rPr lang="en-US" sz="1650">
                <a:solidFill>
                  <a:srgbClr val="A31515"/>
                </a:solidFill>
                <a:highlight>
                  <a:srgbClr val="F7F7F7"/>
                </a:highlight>
                <a:latin typeface="Courier New"/>
                <a:ea typeface="Courier New"/>
                <a:cs typeface="Courier New"/>
                <a:sym typeface="Courier New"/>
              </a:rPr>
              <a:t>'Success (drone ship)'</a:t>
            </a:r>
            <a:r>
              <a:rPr lang="en-US" sz="1650">
                <a:solidFill>
                  <a:schemeClr val="dk1"/>
                </a:solidFill>
                <a:highlight>
                  <a:srgbClr val="F7F7F7"/>
                </a:highlight>
                <a:latin typeface="Courier New"/>
                <a:ea typeface="Courier New"/>
                <a:cs typeface="Courier New"/>
                <a:sym typeface="Courier New"/>
              </a:rPr>
              <a:t> ) </a:t>
            </a:r>
            <a:r>
              <a:rPr lang="en-US" sz="1650">
                <a:solidFill>
                  <a:srgbClr val="0000FF"/>
                </a:solidFill>
                <a:highlight>
                  <a:srgbClr val="F7F7F7"/>
                </a:highlight>
                <a:latin typeface="Courier New"/>
                <a:ea typeface="Courier New"/>
                <a:cs typeface="Courier New"/>
                <a:sym typeface="Courier New"/>
              </a:rPr>
              <a:t>AS</a:t>
            </a:r>
            <a:r>
              <a:rPr lang="en-US" sz="1650">
                <a:solidFill>
                  <a:schemeClr val="dk1"/>
                </a:solidFill>
                <a:highlight>
                  <a:srgbClr val="F7F7F7"/>
                </a:highlight>
                <a:latin typeface="Courier New"/>
                <a:ea typeface="Courier New"/>
                <a:cs typeface="Courier New"/>
                <a:sym typeface="Courier New"/>
              </a:rPr>
              <a:t> </a:t>
            </a:r>
            <a:r>
              <a:rPr lang="en-US" sz="1650">
                <a:solidFill>
                  <a:srgbClr val="001080"/>
                </a:solidFill>
                <a:highlight>
                  <a:srgbClr val="F7F7F7"/>
                </a:highlight>
                <a:latin typeface="Courier New"/>
                <a:ea typeface="Courier New"/>
                <a:cs typeface="Courier New"/>
                <a:sym typeface="Courier New"/>
              </a:rPr>
              <a:t>filtered_boosters</a:t>
            </a:r>
            <a:r>
              <a:rPr lang="en-US" sz="1650">
                <a:solidFill>
                  <a:schemeClr val="dk1"/>
                </a:solidFill>
                <a:highlight>
                  <a:srgbClr val="F7F7F7"/>
                </a:highlight>
                <a:latin typeface="Courier New"/>
                <a:ea typeface="Courier New"/>
                <a:cs typeface="Courier New"/>
                <a:sym typeface="Courier New"/>
              </a:rPr>
              <a:t> </a:t>
            </a:r>
            <a:r>
              <a:rPr lang="en-US" sz="1650">
                <a:solidFill>
                  <a:srgbClr val="0000FF"/>
                </a:solidFill>
                <a:highlight>
                  <a:srgbClr val="F7F7F7"/>
                </a:highlight>
                <a:latin typeface="Courier New"/>
                <a:ea typeface="Courier New"/>
                <a:cs typeface="Courier New"/>
                <a:sym typeface="Courier New"/>
              </a:rPr>
              <a:t>WHERE</a:t>
            </a:r>
            <a:r>
              <a:rPr lang="en-US" sz="1650">
                <a:solidFill>
                  <a:schemeClr val="dk1"/>
                </a:solidFill>
                <a:highlight>
                  <a:srgbClr val="F7F7F7"/>
                </a:highlight>
                <a:latin typeface="Courier New"/>
                <a:ea typeface="Courier New"/>
                <a:cs typeface="Courier New"/>
                <a:sym typeface="Courier New"/>
              </a:rPr>
              <a:t> PAYLOAD_MASS__KG_ </a:t>
            </a:r>
            <a:r>
              <a:rPr lang="en-US" sz="1650">
                <a:solidFill>
                  <a:srgbClr val="778899"/>
                </a:solidFill>
                <a:highlight>
                  <a:srgbClr val="F7F7F7"/>
                </a:highlight>
                <a:latin typeface="Courier New"/>
                <a:ea typeface="Courier New"/>
                <a:cs typeface="Courier New"/>
                <a:sym typeface="Courier New"/>
              </a:rPr>
              <a:t>&gt;</a:t>
            </a:r>
            <a:r>
              <a:rPr lang="en-US" sz="1650">
                <a:solidFill>
                  <a:schemeClr val="dk1"/>
                </a:solidFill>
                <a:highlight>
                  <a:srgbClr val="F7F7F7"/>
                </a:highlight>
                <a:latin typeface="Courier New"/>
                <a:ea typeface="Courier New"/>
                <a:cs typeface="Courier New"/>
                <a:sym typeface="Courier New"/>
              </a:rPr>
              <a:t> </a:t>
            </a:r>
            <a:r>
              <a:rPr lang="en-US" sz="1650">
                <a:solidFill>
                  <a:srgbClr val="098658"/>
                </a:solidFill>
                <a:highlight>
                  <a:srgbClr val="F7F7F7"/>
                </a:highlight>
                <a:latin typeface="Courier New"/>
                <a:ea typeface="Courier New"/>
                <a:cs typeface="Courier New"/>
                <a:sym typeface="Courier New"/>
              </a:rPr>
              <a:t>4000</a:t>
            </a:r>
            <a:r>
              <a:rPr lang="en-US" sz="1650">
                <a:solidFill>
                  <a:schemeClr val="dk1"/>
                </a:solidFill>
                <a:highlight>
                  <a:srgbClr val="F7F7F7"/>
                </a:highlight>
                <a:latin typeface="Courier New"/>
                <a:ea typeface="Courier New"/>
                <a:cs typeface="Courier New"/>
                <a:sym typeface="Courier New"/>
              </a:rPr>
              <a:t> </a:t>
            </a:r>
            <a:r>
              <a:rPr lang="en-US" sz="1650">
                <a:solidFill>
                  <a:srgbClr val="0000FF"/>
                </a:solidFill>
                <a:highlight>
                  <a:srgbClr val="F7F7F7"/>
                </a:highlight>
                <a:latin typeface="Courier New"/>
                <a:ea typeface="Courier New"/>
                <a:cs typeface="Courier New"/>
                <a:sym typeface="Courier New"/>
              </a:rPr>
              <a:t>AND</a:t>
            </a:r>
            <a:r>
              <a:rPr lang="en-US" sz="1650">
                <a:solidFill>
                  <a:schemeClr val="dk1"/>
                </a:solidFill>
                <a:highlight>
                  <a:srgbClr val="F7F7F7"/>
                </a:highlight>
                <a:latin typeface="Courier New"/>
                <a:ea typeface="Courier New"/>
                <a:cs typeface="Courier New"/>
                <a:sym typeface="Courier New"/>
              </a:rPr>
              <a:t> PAYLOAD_MASS__KG_ </a:t>
            </a:r>
            <a:r>
              <a:rPr lang="en-US" sz="1650">
                <a:solidFill>
                  <a:srgbClr val="778899"/>
                </a:solidFill>
                <a:highlight>
                  <a:srgbClr val="F7F7F7"/>
                </a:highlight>
                <a:latin typeface="Courier New"/>
                <a:ea typeface="Courier New"/>
                <a:cs typeface="Courier New"/>
                <a:sym typeface="Courier New"/>
              </a:rPr>
              <a:t>&lt;</a:t>
            </a:r>
            <a:r>
              <a:rPr lang="en-US" sz="1650">
                <a:solidFill>
                  <a:schemeClr val="dk1"/>
                </a:solidFill>
                <a:highlight>
                  <a:srgbClr val="F7F7F7"/>
                </a:highlight>
                <a:latin typeface="Courier New"/>
                <a:ea typeface="Courier New"/>
                <a:cs typeface="Courier New"/>
                <a:sym typeface="Courier New"/>
              </a:rPr>
              <a:t> </a:t>
            </a:r>
            <a:r>
              <a:rPr lang="en-US" sz="1650">
                <a:solidFill>
                  <a:srgbClr val="098658"/>
                </a:solidFill>
                <a:highlight>
                  <a:srgbClr val="F7F7F7"/>
                </a:highlight>
                <a:latin typeface="Courier New"/>
                <a:ea typeface="Courier New"/>
                <a:cs typeface="Courier New"/>
                <a:sym typeface="Courier New"/>
              </a:rPr>
              <a:t>6000</a:t>
            </a:r>
            <a:r>
              <a:rPr lang="en-US" sz="1650">
                <a:solidFill>
                  <a:schemeClr val="dk1"/>
                </a:solidFill>
                <a:highlight>
                  <a:srgbClr val="F7F7F7"/>
                </a:highlight>
                <a:latin typeface="Courier New"/>
                <a:ea typeface="Courier New"/>
                <a:cs typeface="Courier New"/>
                <a:sym typeface="Courier New"/>
              </a:rPr>
              <a:t>;</a:t>
            </a:r>
            <a:endParaRPr sz="165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1824150"/>
            <a:ext cx="10326600" cy="420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a:t>Methodology:</a:t>
            </a:r>
            <a:endParaRPr/>
          </a:p>
          <a:p>
            <a:pPr indent="-317500" lvl="0" marL="457200" marR="0" rtl="0" algn="l">
              <a:lnSpc>
                <a:spcPct val="100000"/>
              </a:lnSpc>
              <a:spcBef>
                <a:spcPts val="0"/>
              </a:spcBef>
              <a:spcAft>
                <a:spcPts val="0"/>
              </a:spcAft>
              <a:buSzPts val="1400"/>
              <a:buChar char="●"/>
            </a:pPr>
            <a:r>
              <a:rPr lang="en-US"/>
              <a:t>SpaceX REST API: </a:t>
            </a:r>
            <a:r>
              <a:rPr b="1" lang="en-US"/>
              <a:t>collecting</a:t>
            </a:r>
            <a:r>
              <a:rPr lang="en-US"/>
              <a:t> raw data</a:t>
            </a:r>
            <a:endParaRPr/>
          </a:p>
          <a:p>
            <a:pPr indent="-317500" lvl="0" marL="457200" marR="0" rtl="0" algn="l">
              <a:lnSpc>
                <a:spcPct val="100000"/>
              </a:lnSpc>
              <a:spcBef>
                <a:spcPts val="0"/>
              </a:spcBef>
              <a:spcAft>
                <a:spcPts val="0"/>
              </a:spcAft>
              <a:buSzPts val="1400"/>
              <a:buChar char="●"/>
            </a:pPr>
            <a:r>
              <a:rPr lang="en-US"/>
              <a:t>EDA: </a:t>
            </a:r>
            <a:r>
              <a:rPr b="1" lang="en-US"/>
              <a:t>wrangling</a:t>
            </a:r>
            <a:endParaRPr b="1"/>
          </a:p>
          <a:p>
            <a:pPr indent="-317500" lvl="0" marL="457200" marR="0" rtl="0" algn="l">
              <a:lnSpc>
                <a:spcPct val="100000"/>
              </a:lnSpc>
              <a:spcBef>
                <a:spcPts val="0"/>
              </a:spcBef>
              <a:spcAft>
                <a:spcPts val="0"/>
              </a:spcAft>
              <a:buSzPts val="1400"/>
              <a:buChar char="●"/>
            </a:pPr>
            <a:r>
              <a:rPr b="1" lang="en-US"/>
              <a:t>Visualizing</a:t>
            </a:r>
            <a:r>
              <a:rPr lang="en-US"/>
              <a:t> using bar charts, scatter plots, line charts, graphs</a:t>
            </a:r>
            <a:endParaRPr/>
          </a:p>
          <a:p>
            <a:pPr indent="-317500" lvl="0" marL="457200" marR="0" rtl="0" algn="l">
              <a:lnSpc>
                <a:spcPct val="100000"/>
              </a:lnSpc>
              <a:spcBef>
                <a:spcPts val="0"/>
              </a:spcBef>
              <a:spcAft>
                <a:spcPts val="0"/>
              </a:spcAft>
              <a:buSzPts val="1400"/>
              <a:buChar char="●"/>
            </a:pPr>
            <a:r>
              <a:rPr b="1" lang="en-US"/>
              <a:t>Analyzing</a:t>
            </a:r>
            <a:r>
              <a:rPr lang="en-US"/>
              <a:t> with SQL to obtain relevant metrics</a:t>
            </a:r>
            <a:endParaRPr/>
          </a:p>
          <a:p>
            <a:pPr indent="-317500" lvl="0" marL="457200" marR="0" rtl="0" algn="l">
              <a:lnSpc>
                <a:spcPct val="100000"/>
              </a:lnSpc>
              <a:spcBef>
                <a:spcPts val="0"/>
              </a:spcBef>
              <a:spcAft>
                <a:spcPts val="0"/>
              </a:spcAft>
              <a:buSzPts val="1400"/>
              <a:buChar char="●"/>
            </a:pPr>
            <a:r>
              <a:rPr b="1" lang="en-US"/>
              <a:t>Mapping</a:t>
            </a:r>
            <a:r>
              <a:rPr lang="en-US"/>
              <a:t> sites of launches with Folium</a:t>
            </a:r>
            <a:endParaRPr/>
          </a:p>
          <a:p>
            <a:pPr indent="-317500" lvl="0" marL="457200" marR="0" rtl="0" algn="l">
              <a:lnSpc>
                <a:spcPct val="100000"/>
              </a:lnSpc>
              <a:spcBef>
                <a:spcPts val="0"/>
              </a:spcBef>
              <a:spcAft>
                <a:spcPts val="0"/>
              </a:spcAft>
              <a:buSzPts val="1400"/>
              <a:buChar char="●"/>
            </a:pPr>
            <a:r>
              <a:rPr lang="en-US"/>
              <a:t>Creating a </a:t>
            </a:r>
            <a:r>
              <a:rPr b="1" lang="en-US"/>
              <a:t>Dashboard </a:t>
            </a:r>
            <a:r>
              <a:rPr lang="en-US"/>
              <a:t>using Plotly</a:t>
            </a:r>
            <a:endParaRPr/>
          </a:p>
          <a:p>
            <a:pPr indent="-317500" lvl="0" marL="457200" marR="0" rtl="0" algn="l">
              <a:lnSpc>
                <a:spcPct val="100000"/>
              </a:lnSpc>
              <a:spcBef>
                <a:spcPts val="0"/>
              </a:spcBef>
              <a:spcAft>
                <a:spcPts val="0"/>
              </a:spcAft>
              <a:buSzPts val="1400"/>
              <a:buChar char="●"/>
            </a:pPr>
            <a:r>
              <a:rPr b="1" lang="en-US"/>
              <a:t>Predictive Analysis </a:t>
            </a:r>
            <a:r>
              <a:rPr lang="en-US"/>
              <a:t>(classification models)</a:t>
            </a:r>
            <a:endParaRPr/>
          </a:p>
          <a:p>
            <a:pPr indent="0" lvl="0" marL="0" marR="0" rtl="0" algn="l">
              <a:lnSpc>
                <a:spcPct val="100000"/>
              </a:lnSpc>
              <a:spcBef>
                <a:spcPts val="0"/>
              </a:spcBef>
              <a:spcAft>
                <a:spcPts val="0"/>
              </a:spcAft>
              <a:buNone/>
            </a:pPr>
            <a:r>
              <a:rPr lang="en-US"/>
              <a:t>	Results:</a:t>
            </a:r>
            <a:endParaRPr/>
          </a:p>
          <a:p>
            <a:pPr indent="0" lvl="0" marL="0" marR="0" rtl="0" algn="l">
              <a:lnSpc>
                <a:spcPct val="100000"/>
              </a:lnSpc>
              <a:spcBef>
                <a:spcPts val="0"/>
              </a:spcBef>
              <a:spcAft>
                <a:spcPts val="0"/>
              </a:spcAft>
              <a:buNone/>
            </a:pPr>
            <a:r>
              <a:rPr b="1" i="1" lang="en-US"/>
              <a:t>	</a:t>
            </a:r>
            <a:r>
              <a:rPr i="1" lang="en-US"/>
              <a:t>EDA: </a:t>
            </a:r>
            <a:r>
              <a:rPr lang="en-US"/>
              <a:t>Positive correlation between year and launch success %</a:t>
            </a:r>
            <a:endParaRPr/>
          </a:p>
          <a:p>
            <a:pPr indent="0" lvl="0" marL="0" marR="0" rtl="0" algn="l">
              <a:lnSpc>
                <a:spcPct val="100000"/>
              </a:lnSpc>
              <a:spcBef>
                <a:spcPts val="0"/>
              </a:spcBef>
              <a:spcAft>
                <a:spcPts val="0"/>
              </a:spcAft>
              <a:buNone/>
            </a:pPr>
            <a:r>
              <a:rPr lang="en-US"/>
              <a:t>	</a:t>
            </a:r>
            <a:r>
              <a:rPr i="1" lang="en-US"/>
              <a:t>Screenshots: </a:t>
            </a:r>
            <a:r>
              <a:rPr lang="en-US"/>
              <a:t>Interactive maps/dashboard</a:t>
            </a:r>
            <a:endParaRPr/>
          </a:p>
          <a:p>
            <a:pPr indent="0" lvl="0" marL="0" marR="0" rtl="0" algn="l">
              <a:lnSpc>
                <a:spcPct val="100000"/>
              </a:lnSpc>
              <a:spcBef>
                <a:spcPts val="0"/>
              </a:spcBef>
              <a:spcAft>
                <a:spcPts val="0"/>
              </a:spcAft>
              <a:buNone/>
            </a:pPr>
            <a:r>
              <a:rPr lang="en-US"/>
              <a:t>	</a:t>
            </a:r>
            <a:r>
              <a:rPr i="1" lang="en-US"/>
              <a:t>Predictive Analysis:</a:t>
            </a:r>
            <a:r>
              <a:rPr lang="en-US"/>
              <a:t> All models successful</a:t>
            </a:r>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spcBef>
                <a:spcPts val="0"/>
              </a:spcBef>
              <a:spcAft>
                <a:spcPts val="0"/>
              </a:spcAft>
              <a:buSzPts val="2200"/>
              <a:buChar char="•"/>
            </a:pPr>
            <a:r>
              <a:rPr lang="en-US" sz="2200"/>
              <a:t>This query first filters the SPACEXTABLE to select only records where the mission outcome was either 'Success' or 'Failure (in flight)'. The outer query then counts the total number of these filtered records, providing the total count of missions that either succeeded or failed in flight.</a:t>
            </a:r>
            <a:endParaRPr sz="2200"/>
          </a:p>
        </p:txBody>
      </p:sp>
      <p:sp>
        <p:nvSpPr>
          <p:cNvPr id="305" name="Google Shape;305;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6" name="Google Shape;306;p30"/>
          <p:cNvPicPr preferRelativeResize="0"/>
          <p:nvPr/>
        </p:nvPicPr>
        <p:blipFill>
          <a:blip r:embed="rId4">
            <a:alphaModFix/>
          </a:blip>
          <a:stretch>
            <a:fillRect/>
          </a:stretch>
        </p:blipFill>
        <p:spPr>
          <a:xfrm>
            <a:off x="219200" y="4711294"/>
            <a:ext cx="12191998" cy="17159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31"/>
          <p:cNvSpPr txBox="1"/>
          <p:nvPr>
            <p:ph idx="1" type="body"/>
          </p:nvPr>
        </p:nvSpPr>
        <p:spPr>
          <a:xfrm>
            <a:off x="769999" y="1825625"/>
            <a:ext cx="105156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a:t>The</a:t>
            </a:r>
            <a:r>
              <a:rPr lang="en-US"/>
              <a:t> inner query selects the highest value of PAYLOAD_MASS__KG_. The outer query selects from SPACEXTABLE the specific Booster_Version for which the PAYLOAD_MASS__KG is equal to that selected by the inner query.</a:t>
            </a:r>
            <a:endParaRPr/>
          </a:p>
        </p:txBody>
      </p:sp>
      <p:sp>
        <p:nvSpPr>
          <p:cNvPr id="313" name="Google Shape;313;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4" name="Google Shape;314;p31"/>
          <p:cNvPicPr preferRelativeResize="0"/>
          <p:nvPr/>
        </p:nvPicPr>
        <p:blipFill>
          <a:blip r:embed="rId4">
            <a:alphaModFix/>
          </a:blip>
          <a:stretch>
            <a:fillRect/>
          </a:stretch>
        </p:blipFill>
        <p:spPr>
          <a:xfrm>
            <a:off x="180975" y="3259547"/>
            <a:ext cx="11830050" cy="359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The query retrieves records of failed drone ship landings from the year 2015 and then converts the month portion of the date into the corresponding month name (e.g., "01" to "January"). It then selects the month, booster version, launch site, and landing outcome for each failed landing.</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p:txBody>
      </p:sp>
      <p:sp>
        <p:nvSpPr>
          <p:cNvPr id="321" name="Google Shape;32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2" name="Google Shape;322;p32"/>
          <p:cNvPicPr preferRelativeResize="0"/>
          <p:nvPr/>
        </p:nvPicPr>
        <p:blipFill>
          <a:blip r:embed="rId4">
            <a:alphaModFix/>
          </a:blip>
          <a:stretch>
            <a:fillRect/>
          </a:stretch>
        </p:blipFill>
        <p:spPr>
          <a:xfrm>
            <a:off x="0" y="4323949"/>
            <a:ext cx="12191999" cy="25340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sz="1600"/>
              <a:t>I filter records with WHERE Date BETWEEN '2010-06-04' AND '2017-03-20' to exclusively pull records that fall within that date range. GROUP BY Landing_Outcome groups these records by each unique landing outcome, and COUNT(*) AS outcome_count enumerates occurrences of each. ORDER BY outcome_count DESC sorts the results in descending order.</a:t>
            </a:r>
            <a:endParaRPr sz="1600"/>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29" name="Google Shape;32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0" name="Google Shape;330;p33"/>
          <p:cNvPicPr preferRelativeResize="0"/>
          <p:nvPr/>
        </p:nvPicPr>
        <p:blipFill>
          <a:blip r:embed="rId4">
            <a:alphaModFix/>
          </a:blip>
          <a:stretch>
            <a:fillRect/>
          </a:stretch>
        </p:blipFill>
        <p:spPr>
          <a:xfrm>
            <a:off x="0" y="4436897"/>
            <a:ext cx="12191999" cy="24211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35"/>
          <p:cNvSpPr txBox="1"/>
          <p:nvPr>
            <p:ph idx="1" type="body"/>
          </p:nvPr>
        </p:nvSpPr>
        <p:spPr>
          <a:xfrm>
            <a:off x="770010" y="1575100"/>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launch sites are in Brevard County, FL and Santa Barbara County, CA – both year-round warm weather locations on the coast with climatic conditions that are consistently suitable for launches </a:t>
            </a:r>
            <a:endParaRPr sz="2800">
              <a:solidFill>
                <a:schemeClr val="dk1"/>
              </a:solidFill>
              <a:latin typeface="Calibri"/>
              <a:ea typeface="Calibri"/>
              <a:cs typeface="Calibri"/>
              <a:sym typeface="Calibri"/>
            </a:endParaRPr>
          </a:p>
        </p:txBody>
      </p:sp>
      <p:sp>
        <p:nvSpPr>
          <p:cNvPr id="342" name="Google Shape;34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locations</a:t>
            </a:r>
            <a:endParaRPr/>
          </a:p>
        </p:txBody>
      </p:sp>
      <p:pic>
        <p:nvPicPr>
          <p:cNvPr id="343" name="Google Shape;343;p35"/>
          <p:cNvPicPr preferRelativeResize="0"/>
          <p:nvPr/>
        </p:nvPicPr>
        <p:blipFill>
          <a:blip r:embed="rId4">
            <a:alphaModFix/>
          </a:blip>
          <a:stretch>
            <a:fillRect/>
          </a:stretch>
        </p:blipFill>
        <p:spPr>
          <a:xfrm>
            <a:off x="770000" y="2878275"/>
            <a:ext cx="7928051" cy="3979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800">
                <a:solidFill>
                  <a:srgbClr val="292929"/>
                </a:solidFill>
              </a:rPr>
              <a:t>Red = failed launch. Green = successful launch.</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0" name="Google Shape;35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Outcomes</a:t>
            </a:r>
            <a:endParaRPr/>
          </a:p>
        </p:txBody>
      </p:sp>
      <p:pic>
        <p:nvPicPr>
          <p:cNvPr id="351" name="Google Shape;351;p36"/>
          <p:cNvPicPr preferRelativeResize="0"/>
          <p:nvPr/>
        </p:nvPicPr>
        <p:blipFill>
          <a:blip r:embed="rId4">
            <a:alphaModFix/>
          </a:blip>
          <a:stretch>
            <a:fillRect/>
          </a:stretch>
        </p:blipFill>
        <p:spPr>
          <a:xfrm>
            <a:off x="2488275" y="2895029"/>
            <a:ext cx="7079051" cy="3962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37"/>
          <p:cNvSpPr txBox="1"/>
          <p:nvPr>
            <p:ph idx="1" type="body"/>
          </p:nvPr>
        </p:nvSpPr>
        <p:spPr>
          <a:xfrm>
            <a:off x="770010" y="1690688"/>
            <a:ext cx="8597827" cy="4314825"/>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58" name="Google Shape;35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0B49CB"/>
              </a:buClr>
              <a:buSzPct val="100000"/>
              <a:buFont typeface="Arial"/>
              <a:buNone/>
            </a:pPr>
            <a:r>
              <a:rPr lang="en-US" sz="4000">
                <a:solidFill>
                  <a:srgbClr val="0B49CB"/>
                </a:solidFill>
              </a:rPr>
              <a:t>Launch Site Proximities</a:t>
            </a:r>
            <a:endParaRPr>
              <a:solidFill>
                <a:schemeClr val="dk1"/>
              </a:solidFill>
            </a:endParaRPr>
          </a:p>
          <a:p>
            <a:pPr indent="0" lvl="0" marL="0" marR="0" rtl="0" algn="l">
              <a:lnSpc>
                <a:spcPct val="90000"/>
              </a:lnSpc>
              <a:spcBef>
                <a:spcPts val="0"/>
              </a:spcBef>
              <a:spcAft>
                <a:spcPts val="0"/>
              </a:spcAft>
              <a:buClr>
                <a:srgbClr val="0B49CB"/>
              </a:buClr>
              <a:buSzPct val="285714"/>
              <a:buFont typeface="Arial"/>
              <a:buNone/>
            </a:pPr>
            <a:r>
              <a:t/>
            </a:r>
            <a:endParaRPr/>
          </a:p>
        </p:txBody>
      </p:sp>
      <p:pic>
        <p:nvPicPr>
          <p:cNvPr id="359" name="Google Shape;359;p37"/>
          <p:cNvPicPr preferRelativeResize="0"/>
          <p:nvPr/>
        </p:nvPicPr>
        <p:blipFill>
          <a:blip r:embed="rId4">
            <a:alphaModFix/>
          </a:blip>
          <a:stretch>
            <a:fillRect/>
          </a:stretch>
        </p:blipFill>
        <p:spPr>
          <a:xfrm>
            <a:off x="1945500" y="1373306"/>
            <a:ext cx="8164600" cy="5484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launch success count for all sites, in a piechart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1" name="Google Shape;37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Success by Site</a:t>
            </a:r>
            <a:endParaRPr/>
          </a:p>
        </p:txBody>
      </p:sp>
      <p:pic>
        <p:nvPicPr>
          <p:cNvPr id="372" name="Google Shape;372;p39"/>
          <p:cNvPicPr preferRelativeResize="0"/>
          <p:nvPr/>
        </p:nvPicPr>
        <p:blipFill>
          <a:blip r:embed="rId4">
            <a:alphaModFix/>
          </a:blip>
          <a:stretch>
            <a:fillRect/>
          </a:stretch>
        </p:blipFill>
        <p:spPr>
          <a:xfrm>
            <a:off x="200025" y="1704975"/>
            <a:ext cx="12096750" cy="375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684601"/>
            <a:ext cx="9776700" cy="4341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9" name="Google Shape;37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KSC success/failure</a:t>
            </a:r>
            <a:endParaRPr/>
          </a:p>
        </p:txBody>
      </p:sp>
      <p:pic>
        <p:nvPicPr>
          <p:cNvPr id="380" name="Google Shape;380;p40"/>
          <p:cNvPicPr preferRelativeResize="0"/>
          <p:nvPr/>
        </p:nvPicPr>
        <p:blipFill>
          <a:blip r:embed="rId4">
            <a:alphaModFix/>
          </a:blip>
          <a:stretch>
            <a:fillRect/>
          </a:stretch>
        </p:blipFill>
        <p:spPr>
          <a:xfrm>
            <a:off x="0" y="2035830"/>
            <a:ext cx="12191999" cy="34494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87" name="Google Shape;38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and Launch Outcome</a:t>
            </a:r>
            <a:endParaRPr/>
          </a:p>
        </p:txBody>
      </p:sp>
      <p:pic>
        <p:nvPicPr>
          <p:cNvPr id="388" name="Google Shape;388;p41"/>
          <p:cNvPicPr preferRelativeResize="0"/>
          <p:nvPr/>
        </p:nvPicPr>
        <p:blipFill>
          <a:blip r:embed="rId4">
            <a:alphaModFix/>
          </a:blip>
          <a:stretch>
            <a:fillRect/>
          </a:stretch>
        </p:blipFill>
        <p:spPr>
          <a:xfrm>
            <a:off x="0" y="1648940"/>
            <a:ext cx="12191999" cy="47047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400" name="Google Shape;40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4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confusion matrix of the best performing model with an explanation </a:t>
            </a:r>
            <a:endParaRPr/>
          </a:p>
        </p:txBody>
      </p:sp>
      <p:sp>
        <p:nvSpPr>
          <p:cNvPr id="407" name="Google Shape;40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45"/>
          <p:cNvSpPr txBox="1"/>
          <p:nvPr>
            <p:ph idx="1" type="body"/>
          </p:nvPr>
        </p:nvSpPr>
        <p:spPr>
          <a:xfrm>
            <a:off x="770011" y="1875054"/>
            <a:ext cx="590391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1</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2</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3</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Point 4</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t>
            </a:r>
            <a:endParaRPr/>
          </a:p>
        </p:txBody>
      </p:sp>
      <p:sp>
        <p:nvSpPr>
          <p:cNvPr id="414" name="Google Shape;41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1" name="Google Shape;421;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22" name="Google Shape;42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collected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processed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Describe how data sets were collected. </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You need to present your data collection process use key phrases and flowcharts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b="0" i="0" sz="2200" u="none" cap="none" strike="noStrike">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b="0" i="0" lang="en-US" sz="2200" u="none" cap="none" strike="noStrike">
                <a:solidFill>
                  <a:srgbClr val="1C7DDB"/>
                </a:solidFill>
                <a:latin typeface="Arial"/>
                <a:ea typeface="Arial"/>
                <a:cs typeface="Arial"/>
                <a:sym typeface="Arial"/>
              </a:rPr>
              <a:t>Place your flowchart of SpaceX API calls here</a:t>
            </a:r>
            <a:endParaRPr b="0" i="0" sz="2800" u="none" cap="none" strike="noStrike">
              <a:solidFill>
                <a:schemeClr val="dk1"/>
              </a:solidFill>
              <a:latin typeface="Calibri"/>
              <a:ea typeface="Calibri"/>
              <a:cs typeface="Calibri"/>
              <a:sym typeface="Calibri"/>
            </a:endParaRPr>
          </a:p>
        </p:txBody>
      </p:sp>
      <p:sp>
        <p:nvSpPr>
          <p:cNvPr id="137" name="Google Shape;137;p8"/>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Present your data collection with SpaceX REST calls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Add the GitHub URL of the completed SpaceX API calls notebook </a:t>
            </a:r>
            <a:r>
              <a:rPr b="0" i="0" lang="en-US" sz="2200" u="none" cap="none" strike="noStrike">
                <a:solidFill>
                  <a:srgbClr val="1C7DDB"/>
                </a:solidFill>
                <a:latin typeface="Arial"/>
                <a:ea typeface="Arial"/>
                <a:cs typeface="Arial"/>
                <a:sym typeface="Arial"/>
              </a:rPr>
              <a:t>(must include completed code cell and outcome cell), </a:t>
            </a:r>
            <a:r>
              <a:rPr b="0" i="0" lang="en-US" sz="2200" u="none" cap="none" strike="noStrike">
                <a:solidFill>
                  <a:srgbClr val="292929"/>
                </a:solidFill>
                <a:latin typeface="Arial"/>
                <a:ea typeface="Arial"/>
                <a:cs typeface="Arial"/>
                <a:sym typeface="Arial"/>
              </a:rPr>
              <a:t>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web scraping process using key phrases and flowcharts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the completed web scraping notebook, as an external reference and peer-review purpose</a:t>
            </a:r>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7" name="Google Shape;147;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